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768" r:id="rId2"/>
    <p:sldId id="1516" r:id="rId3"/>
    <p:sldId id="1515" r:id="rId4"/>
    <p:sldId id="1517" r:id="rId5"/>
    <p:sldId id="1519" r:id="rId6"/>
    <p:sldId id="1520" r:id="rId7"/>
    <p:sldId id="1521" r:id="rId8"/>
    <p:sldId id="1522" r:id="rId9"/>
    <p:sldId id="259" r:id="rId10"/>
    <p:sldId id="1503" r:id="rId11"/>
    <p:sldId id="1422" r:id="rId12"/>
    <p:sldId id="1423" r:id="rId13"/>
    <p:sldId id="15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052"/>
    <p:restoredTop sz="94656"/>
  </p:normalViewPr>
  <p:slideViewPr>
    <p:cSldViewPr snapToGrid="0" snapToObjects="1">
      <p:cViewPr>
        <p:scale>
          <a:sx n="67" d="100"/>
          <a:sy n="67" d="100"/>
        </p:scale>
        <p:origin x="19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010CF-EACF-874E-BC54-D9959296EBFF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5ED3-E87D-8948-89EA-4F37C232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1"/>
            <a:ext cx="12192000" cy="2697480"/>
          </a:xfrm>
          <a:prstGeom prst="rect">
            <a:avLst/>
          </a:prstGeom>
          <a:gradFill flip="none" rotWithShape="1">
            <a:gsLst>
              <a:gs pos="84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4974660"/>
            <a:ext cx="10515599" cy="877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authors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1248" y="2696925"/>
            <a:ext cx="10515600" cy="2066543"/>
          </a:xfrm>
        </p:spPr>
        <p:txBody>
          <a:bodyPr>
            <a:normAutofit/>
          </a:bodyPr>
          <a:lstStyle>
            <a:lvl1pPr algn="ctr">
              <a:defRPr sz="5000" b="1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067271"/>
            <a:ext cx="2743200" cy="3271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 b="0" i="0" baseline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dirty="0"/>
              <a:t>Click to add presentation location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1248" y="6394373"/>
            <a:ext cx="2743200" cy="3271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 b="0" i="0" baseline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dirty="0"/>
              <a:t>Click to add presentation date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96" y="219456"/>
            <a:ext cx="2811433" cy="799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19456"/>
            <a:ext cx="5827695" cy="1792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4" y="621792"/>
            <a:ext cx="4059936" cy="18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1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4207"/>
            <a:ext cx="12192000" cy="1354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1917216"/>
            <a:ext cx="12192000" cy="4937760"/>
          </a:xfrm>
          <a:prstGeom prst="rect">
            <a:avLst/>
          </a:prstGeom>
          <a:gradFill flip="none" rotWithShape="1">
            <a:gsLst>
              <a:gs pos="82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34538" y="2074657"/>
            <a:ext cx="4122924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4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Acknowledgments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48" y="2782091"/>
            <a:ext cx="5257800" cy="33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contributors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89648" y="2782090"/>
            <a:ext cx="5257800" cy="33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contributors here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86"/>
            <a:ext cx="5826071" cy="17917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66" y="223485"/>
            <a:ext cx="2811433" cy="7998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42" y="623412"/>
            <a:ext cx="4063879" cy="189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3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ments with Addition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4207"/>
            <a:ext cx="12192000" cy="1354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1917216"/>
            <a:ext cx="12192000" cy="4940784"/>
          </a:xfrm>
          <a:prstGeom prst="rect">
            <a:avLst/>
          </a:prstGeom>
          <a:gradFill flip="none" rotWithShape="1">
            <a:gsLst>
              <a:gs pos="82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48" y="2782091"/>
            <a:ext cx="5257800" cy="33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contributors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89648" y="2782090"/>
            <a:ext cx="5257800" cy="3307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contributors here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059936" y="217880"/>
            <a:ext cx="4059936" cy="2023330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additional logo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9" y="715253"/>
            <a:ext cx="3344597" cy="10285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66" y="223485"/>
            <a:ext cx="2811433" cy="7998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43" y="623412"/>
            <a:ext cx="4063877" cy="18934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34538" y="2074657"/>
            <a:ext cx="4122924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4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108078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B344-FF09-D044-954B-AB34807C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25D8-8756-6049-9FD9-CF7845B4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EE4F-3EF7-4A4D-8D63-14DBB1CE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3C33-720F-FA44-9C2D-A85F96B4E1E2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C00C-D77D-BC48-A2CC-6D872C7F6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0EA2-7789-7344-B581-89FFCCE0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4252-B74B-BE41-9329-33C6FE76B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9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0468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Addition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1"/>
            <a:ext cx="12192000" cy="2696924"/>
          </a:xfrm>
          <a:prstGeom prst="rect">
            <a:avLst/>
          </a:prstGeom>
          <a:gradFill flip="none" rotWithShape="1">
            <a:gsLst>
              <a:gs pos="84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715253"/>
            <a:ext cx="3330111" cy="1024128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059936" y="219456"/>
            <a:ext cx="4059936" cy="2020824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additional logo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66" y="223485"/>
            <a:ext cx="2811433" cy="7998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42" y="623412"/>
            <a:ext cx="4063879" cy="189349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4974660"/>
            <a:ext cx="10515599" cy="877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authors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841248" y="2696925"/>
            <a:ext cx="10515600" cy="2066543"/>
          </a:xfrm>
        </p:spPr>
        <p:txBody>
          <a:bodyPr>
            <a:normAutofit/>
          </a:bodyPr>
          <a:lstStyle>
            <a:lvl1pPr algn="ctr">
              <a:defRPr sz="5000" b="1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067271"/>
            <a:ext cx="2743200" cy="3271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 b="0" i="0" baseline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dirty="0"/>
              <a:t>Click to add presentation location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1248" y="6394373"/>
            <a:ext cx="2743200" cy="3271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 b="0" i="0" baseline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 dirty="0"/>
              <a:t>Click to add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00618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051560"/>
            <a:ext cx="10515600" cy="512064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5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52623"/>
            <a:ext cx="5181600" cy="512064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ea typeface="Calibri Light" charset="0"/>
                <a:cs typeface="Calibri Light" charset="0"/>
              </a:defRPr>
            </a:lvl1pPr>
            <a:lvl2pPr>
              <a:defRPr b="0" i="0">
                <a:latin typeface="+mn-lt"/>
                <a:ea typeface="Calibri Light" charset="0"/>
                <a:cs typeface="Calibri Light" charset="0"/>
              </a:defRPr>
            </a:lvl2pPr>
            <a:lvl3pPr>
              <a:defRPr b="0" i="0">
                <a:latin typeface="+mn-lt"/>
                <a:ea typeface="Calibri Light" charset="0"/>
                <a:cs typeface="Calibri Light" charset="0"/>
              </a:defRPr>
            </a:lvl3pPr>
            <a:lvl4pPr>
              <a:defRPr b="0" i="0">
                <a:latin typeface="+mn-lt"/>
                <a:ea typeface="Calibri Light" charset="0"/>
                <a:cs typeface="Calibri Light" charset="0"/>
              </a:defRPr>
            </a:lvl4pPr>
            <a:lvl5pPr>
              <a:defRPr b="0" i="0"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52623"/>
            <a:ext cx="5181600" cy="512434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ea typeface="Calibri Light" charset="0"/>
                <a:cs typeface="Calibri Light" charset="0"/>
              </a:defRPr>
            </a:lvl1pPr>
            <a:lvl2pPr>
              <a:defRPr b="0" i="0">
                <a:latin typeface="+mn-lt"/>
                <a:ea typeface="Calibri Light" charset="0"/>
                <a:cs typeface="Calibri Light" charset="0"/>
              </a:defRPr>
            </a:lvl2pPr>
            <a:lvl3pPr>
              <a:defRPr b="0" i="0">
                <a:latin typeface="+mn-lt"/>
                <a:ea typeface="Calibri Light" charset="0"/>
                <a:cs typeface="Calibri Light" charset="0"/>
              </a:defRPr>
            </a:lvl3pPr>
            <a:lvl4pPr>
              <a:defRPr b="0" i="0">
                <a:latin typeface="+mn-lt"/>
                <a:ea typeface="Calibri Light" charset="0"/>
                <a:cs typeface="Calibri Light" charset="0"/>
              </a:defRPr>
            </a:lvl4pPr>
            <a:lvl5pPr>
              <a:defRPr b="0" i="0"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882830"/>
            <a:ext cx="5157787" cy="8293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12208"/>
            <a:ext cx="5157787" cy="447745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ea typeface="Calibri Light" charset="0"/>
                <a:cs typeface="Calibri Light" charset="0"/>
              </a:defRPr>
            </a:lvl1pPr>
            <a:lvl2pPr>
              <a:defRPr b="0" i="0">
                <a:latin typeface="+mn-lt"/>
                <a:ea typeface="Calibri Light" charset="0"/>
                <a:cs typeface="Calibri Light" charset="0"/>
              </a:defRPr>
            </a:lvl2pPr>
            <a:lvl3pPr>
              <a:defRPr b="0" i="0">
                <a:latin typeface="+mn-lt"/>
                <a:ea typeface="Calibri Light" charset="0"/>
                <a:cs typeface="Calibri Light" charset="0"/>
              </a:defRPr>
            </a:lvl3pPr>
            <a:lvl4pPr>
              <a:defRPr b="0" i="0">
                <a:latin typeface="+mn-lt"/>
                <a:ea typeface="Calibri Light" charset="0"/>
                <a:cs typeface="Calibri Light" charset="0"/>
              </a:defRPr>
            </a:lvl4pPr>
            <a:lvl5pPr>
              <a:defRPr b="0" i="0"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82830"/>
            <a:ext cx="5183188" cy="8293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2208"/>
            <a:ext cx="5183188" cy="44774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  <a:ea typeface="Calibri Light" charset="0"/>
                <a:cs typeface="Calibri Light" charset="0"/>
              </a:defRPr>
            </a:lvl1pPr>
            <a:lvl2pPr>
              <a:defRPr b="0" i="0">
                <a:latin typeface="+mn-lt"/>
                <a:ea typeface="Calibri Light" charset="0"/>
                <a:cs typeface="Calibri Light" charset="0"/>
              </a:defRPr>
            </a:lvl2pPr>
            <a:lvl3pPr>
              <a:defRPr b="0" i="0">
                <a:latin typeface="+mn-lt"/>
                <a:ea typeface="Calibri Light" charset="0"/>
                <a:cs typeface="Calibri Light" charset="0"/>
              </a:defRPr>
            </a:lvl3pPr>
            <a:lvl4pPr>
              <a:defRPr b="0" i="0">
                <a:latin typeface="+mn-lt"/>
                <a:ea typeface="Calibri Light" charset="0"/>
                <a:cs typeface="Calibri Light" charset="0"/>
              </a:defRPr>
            </a:lvl4pPr>
            <a:lvl5pPr>
              <a:defRPr b="0" i="0"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41248" y="1903"/>
            <a:ext cx="10515600" cy="86868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9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14207"/>
            <a:ext cx="12192000" cy="1354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4207"/>
            <a:ext cx="12192000" cy="1354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-836675" y="836674"/>
            <a:ext cx="6858000" cy="5184648"/>
          </a:xfrm>
          <a:prstGeom prst="rect">
            <a:avLst/>
          </a:prstGeom>
          <a:gradFill flip="none" rotWithShape="1">
            <a:gsLst>
              <a:gs pos="92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4207"/>
            <a:ext cx="12192000" cy="1354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-837405" y="837407"/>
            <a:ext cx="6858000" cy="5183189"/>
          </a:xfrm>
          <a:prstGeom prst="rect">
            <a:avLst/>
          </a:prstGeom>
          <a:gradFill flip="none" rotWithShape="1">
            <a:gsLst>
              <a:gs pos="92000">
                <a:schemeClr val="accent1"/>
              </a:gs>
              <a:gs pos="9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>
            <a:lvl1pPr marL="0" indent="0" algn="r">
              <a:buFont typeface="Arial" charset="0"/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fld id="{FF71D3EE-A13F-234D-B5DE-C7302070D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8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88952" cy="86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0"/>
            <a:ext cx="10515600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838200" y="1051560"/>
            <a:ext cx="105156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A0829A-645B-174B-A2C5-B3DA2D584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Li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D8FBA-E354-834B-90BB-7352AD1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Contact Localization Using T1 MRI and CT Imaging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A613E-B16E-DC4B-B197-BE42F925BE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3/28/19</a:t>
            </a:r>
          </a:p>
        </p:txBody>
      </p:sp>
    </p:spTree>
    <p:extLst>
      <p:ext uri="{BB962C8B-B14F-4D97-AF65-F5344CB8AC3E}">
        <p14:creationId xmlns:p14="http://schemas.microsoft.com/office/powerpoint/2010/main" val="218454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9175-47FA-B145-8279-17F92053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0"/>
            <a:ext cx="11350752" cy="868680"/>
          </a:xfrm>
        </p:spPr>
        <p:txBody>
          <a:bodyPr>
            <a:noAutofit/>
          </a:bodyPr>
          <a:lstStyle/>
          <a:p>
            <a:r>
              <a:rPr lang="en-US" sz="3800" dirty="0"/>
              <a:t>Example Spatiotemporal-Anatomical Analysis - Annotated Via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82AB-7AE9-DC47-934C-5D4B03D3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989704"/>
            <a:ext cx="4495799" cy="51824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Temporal Lobe Labels</a:t>
            </a:r>
          </a:p>
          <a:p>
            <a:r>
              <a:rPr lang="en-US" dirty="0"/>
              <a:t>Btm1-6</a:t>
            </a:r>
          </a:p>
          <a:p>
            <a:r>
              <a:rPr lang="en-US" dirty="0"/>
              <a:t>Btp1-6</a:t>
            </a:r>
          </a:p>
          <a:p>
            <a:r>
              <a:rPr lang="en-US" dirty="0"/>
              <a:t>C33-34, c41-45, c49-64</a:t>
            </a:r>
          </a:p>
        </p:txBody>
      </p:sp>
      <p:pic>
        <p:nvPicPr>
          <p:cNvPr id="4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0CDD92F-19FB-AA48-9FAE-74FE0DAB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5" t="6590" r="10576" b="1177"/>
          <a:stretch/>
        </p:blipFill>
        <p:spPr>
          <a:xfrm>
            <a:off x="0" y="868680"/>
            <a:ext cx="5486401" cy="40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7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 descr="Screen Clipping">
            <a:extLst>
              <a:ext uri="{FF2B5EF4-FFF2-40B4-BE49-F238E27FC236}">
                <a16:creationId xmlns:a16="http://schemas.microsoft.com/office/drawing/2014/main" id="{668B76D9-D6DD-CE40-AC4E-F8DA6FF2D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0"/>
          <a:stretch>
            <a:fillRect/>
          </a:stretch>
        </p:blipFill>
        <p:spPr bwMode="auto">
          <a:xfrm>
            <a:off x="1914629" y="1"/>
            <a:ext cx="9161277" cy="54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02189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Screen Clipping">
            <a:extLst>
              <a:ext uri="{FF2B5EF4-FFF2-40B4-BE49-F238E27FC236}">
                <a16:creationId xmlns:a16="http://schemas.microsoft.com/office/drawing/2014/main" id="{750C5283-BE86-6F43-BF0F-B33E62462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85" y="123102"/>
            <a:ext cx="9143461" cy="661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24286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01B90-EA52-2446-8E34-D10B44496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77F30-A61C-4A46-86EA-675C33B1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B678-A6C1-8D40-9D29-0BF58F6E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8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DB37B-2A22-894C-857B-722149C29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FD305-0DCF-5243-9D14-814A637D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Datasets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B727F-4EF2-0641-9F9C-855ADE1FFF7D}"/>
              </a:ext>
            </a:extLst>
          </p:cNvPr>
          <p:cNvGrpSpPr/>
          <p:nvPr/>
        </p:nvGrpSpPr>
        <p:grpSpPr>
          <a:xfrm>
            <a:off x="2365248" y="1107437"/>
            <a:ext cx="1625937" cy="977106"/>
            <a:chOff x="4243227" y="1347466"/>
            <a:chExt cx="3406291" cy="20470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92854-06C2-DC48-BB69-A3E90BBF3346}"/>
                </a:ext>
              </a:extLst>
            </p:cNvPr>
            <p:cNvSpPr/>
            <p:nvPr/>
          </p:nvSpPr>
          <p:spPr>
            <a:xfrm>
              <a:off x="4243227" y="1749696"/>
              <a:ext cx="3406291" cy="1644778"/>
            </a:xfrm>
            <a:prstGeom prst="rect">
              <a:avLst/>
            </a:prstGeom>
            <a:solidFill>
              <a:srgbClr val="08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th.jpg">
              <a:extLst>
                <a:ext uri="{FF2B5EF4-FFF2-40B4-BE49-F238E27FC236}">
                  <a16:creationId xmlns:a16="http://schemas.microsoft.com/office/drawing/2014/main" id="{527940A3-3B69-7348-A5B7-0E5462929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55" y="1964090"/>
              <a:ext cx="1333509" cy="135255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8" name="Google Shape;1109;p214">
              <a:extLst>
                <a:ext uri="{FF2B5EF4-FFF2-40B4-BE49-F238E27FC236}">
                  <a16:creationId xmlns:a16="http://schemas.microsoft.com/office/drawing/2014/main" id="{1D21C2AD-1F22-D549-9290-E37ADFBB2759}"/>
                </a:ext>
              </a:extLst>
            </p:cNvPr>
            <p:cNvSpPr/>
            <p:nvPr/>
          </p:nvSpPr>
          <p:spPr>
            <a:xfrm>
              <a:off x="4243227" y="1347466"/>
              <a:ext cx="3406291" cy="537620"/>
            </a:xfrm>
            <a:prstGeom prst="rect">
              <a:avLst/>
            </a:prstGeom>
            <a:solidFill>
              <a:schemeClr val="accent4"/>
            </a:solidFill>
            <a:ln w="12700" cap="flat" cmpd="sng">
              <a:noFill/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225"/>
              </a:pPr>
              <a:r>
                <a:rPr lang="en-US" sz="1600" b="1" kern="0" dirty="0">
                  <a:solidFill>
                    <a:schemeClr val="bg2"/>
                  </a:solidFill>
                  <a:latin typeface="Univers LT Std 57 Condensed" panose="020B0506020202050204" pitchFamily="34" charset="0"/>
                  <a:ea typeface="Calibri"/>
                  <a:cs typeface="Calibri"/>
                  <a:sym typeface="Calibri"/>
                </a:rPr>
                <a:t>MRI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29CFC5-FFCD-DB45-A851-147E12E08CD5}"/>
              </a:ext>
            </a:extLst>
          </p:cNvPr>
          <p:cNvGrpSpPr/>
          <p:nvPr/>
        </p:nvGrpSpPr>
        <p:grpSpPr>
          <a:xfrm>
            <a:off x="9435931" y="1107437"/>
            <a:ext cx="1625937" cy="977106"/>
            <a:chOff x="3279648" y="1620840"/>
            <a:chExt cx="1625937" cy="9771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0F0FB5-2F4F-DF49-B1E2-18F719C0FD47}"/>
                </a:ext>
              </a:extLst>
            </p:cNvPr>
            <p:cNvSpPr/>
            <p:nvPr/>
          </p:nvSpPr>
          <p:spPr>
            <a:xfrm>
              <a:off x="3279648" y="1812838"/>
              <a:ext cx="1625937" cy="785108"/>
            </a:xfrm>
            <a:prstGeom prst="rect">
              <a:avLst/>
            </a:prstGeom>
            <a:solidFill>
              <a:srgbClr val="08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Google Shape;1109;p214">
              <a:extLst>
                <a:ext uri="{FF2B5EF4-FFF2-40B4-BE49-F238E27FC236}">
                  <a16:creationId xmlns:a16="http://schemas.microsoft.com/office/drawing/2014/main" id="{4BD771C6-39EF-F54B-B53E-8A7C15B4B23D}"/>
                </a:ext>
              </a:extLst>
            </p:cNvPr>
            <p:cNvSpPr/>
            <p:nvPr/>
          </p:nvSpPr>
          <p:spPr>
            <a:xfrm>
              <a:off x="3279648" y="1620840"/>
              <a:ext cx="1625937" cy="256624"/>
            </a:xfrm>
            <a:prstGeom prst="rect">
              <a:avLst/>
            </a:prstGeom>
            <a:solidFill>
              <a:schemeClr val="accent4"/>
            </a:solidFill>
            <a:ln w="12700" cap="flat" cmpd="sng">
              <a:noFill/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225"/>
              </a:pPr>
              <a:r>
                <a:rPr lang="en-US" sz="1600" b="1" kern="0" dirty="0">
                  <a:solidFill>
                    <a:schemeClr val="bg2"/>
                  </a:solidFill>
                  <a:latin typeface="Univers LT Std 57 Condensed" panose="020B0506020202050204" pitchFamily="34" charset="0"/>
                  <a:ea typeface="Calibri"/>
                  <a:cs typeface="Calibri"/>
                  <a:sym typeface="Calibri"/>
                </a:rPr>
                <a:t>CT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D535-11D7-A449-B1BA-59C24676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042" y="1910576"/>
              <a:ext cx="644458" cy="6516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6D6DF1-892C-C540-B6DB-0069CB80521A}"/>
              </a:ext>
            </a:extLst>
          </p:cNvPr>
          <p:cNvSpPr txBox="1"/>
          <p:nvPr/>
        </p:nvSpPr>
        <p:spPr>
          <a:xfrm>
            <a:off x="247650" y="1299435"/>
            <a:ext cx="140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Rawdata</a:t>
            </a:r>
            <a:r>
              <a:rPr lang="en-US" dirty="0"/>
              <a:t> (.</a:t>
            </a:r>
            <a:r>
              <a:rPr lang="en-US" dirty="0" err="1"/>
              <a:t>dicoms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F9D4C-BBE3-9B42-A012-80165786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00" y="4632898"/>
            <a:ext cx="2930079" cy="20845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CD3CDD-1EBE-3C43-9044-2F123B40E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257" y="2879635"/>
            <a:ext cx="3039521" cy="1355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76AEF6-36BF-B345-8D69-AD275D013107}"/>
              </a:ext>
            </a:extLst>
          </p:cNvPr>
          <p:cNvSpPr txBox="1"/>
          <p:nvPr/>
        </p:nvSpPr>
        <p:spPr>
          <a:xfrm>
            <a:off x="289484" y="3234429"/>
            <a:ext cx="140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Data </a:t>
            </a:r>
          </a:p>
        </p:txBody>
      </p:sp>
    </p:spTree>
    <p:extLst>
      <p:ext uri="{BB962C8B-B14F-4D97-AF65-F5344CB8AC3E}">
        <p14:creationId xmlns:p14="http://schemas.microsoft.com/office/powerpoint/2010/main" val="307227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1FDE59-D9F7-5B48-8471-C64479E76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14438-13DD-F442-86E5-EBF0DE8E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0"/>
            <a:ext cx="11350752" cy="86868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– Affine Transformations and Coordinate Space</a:t>
            </a:r>
          </a:p>
        </p:txBody>
      </p:sp>
      <p:pic>
        <p:nvPicPr>
          <p:cNvPr id="7" name="Content Placeholder 6" descr="A close up of a clock&#10;&#10;Description automatically generated">
            <a:extLst>
              <a:ext uri="{FF2B5EF4-FFF2-40B4-BE49-F238E27FC236}">
                <a16:creationId xmlns:a16="http://schemas.microsoft.com/office/drawing/2014/main" id="{088D3777-1657-FB4B-9A81-3EC13B02E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95" y="1422559"/>
            <a:ext cx="6599211" cy="25415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8750D-E781-4641-B1F4-8FAAD1CA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1422559"/>
            <a:ext cx="3213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0D44F-50DD-4C4F-9FB8-9A5DC0C8C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236D42-A4FE-1349-AD2E-5E8BCEAA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Pipeline Steps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AC82A-2598-214C-AF4C-0636567A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123"/>
            <a:ext cx="4074583" cy="575235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D46BC12-788A-0843-9278-A9BB35C25087}"/>
              </a:ext>
            </a:extLst>
          </p:cNvPr>
          <p:cNvSpPr/>
          <p:nvPr/>
        </p:nvSpPr>
        <p:spPr>
          <a:xfrm>
            <a:off x="4741333" y="3606800"/>
            <a:ext cx="1354667" cy="880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4F1DCF-5B88-4B4A-856E-188CE3F02E5D}"/>
              </a:ext>
            </a:extLst>
          </p:cNvPr>
          <p:cNvSpPr/>
          <p:nvPr/>
        </p:nvSpPr>
        <p:spPr>
          <a:xfrm>
            <a:off x="6261101" y="3383276"/>
            <a:ext cx="1786466" cy="129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19A730-99FB-3C41-AE08-4C98DCFD4B25}"/>
              </a:ext>
            </a:extLst>
          </p:cNvPr>
          <p:cNvSpPr/>
          <p:nvPr/>
        </p:nvSpPr>
        <p:spPr>
          <a:xfrm>
            <a:off x="8282518" y="3399365"/>
            <a:ext cx="1786466" cy="129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Coregistration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05B7E4-1895-254E-A9B9-DF86550A1CAF}"/>
              </a:ext>
            </a:extLst>
          </p:cNvPr>
          <p:cNvSpPr/>
          <p:nvPr/>
        </p:nvSpPr>
        <p:spPr>
          <a:xfrm>
            <a:off x="10303935" y="3399365"/>
            <a:ext cx="1786466" cy="129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Contact-Localization</a:t>
            </a:r>
          </a:p>
        </p:txBody>
      </p:sp>
    </p:spTree>
    <p:extLst>
      <p:ext uri="{BB962C8B-B14F-4D97-AF65-F5344CB8AC3E}">
        <p14:creationId xmlns:p14="http://schemas.microsoft.com/office/powerpoint/2010/main" val="75955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5E5C4D-F251-3949-9C37-FF0935A54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5A848-458C-DB42-B62A-05A7C396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E781E-14EC-AF45-BBA8-DBB67C3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2076449"/>
            <a:ext cx="5447100" cy="2429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E4638-9216-1B47-81F3-2EAC3C4EDF6A}"/>
              </a:ext>
            </a:extLst>
          </p:cNvPr>
          <p:cNvSpPr txBox="1"/>
          <p:nvPr/>
        </p:nvSpPr>
        <p:spPr>
          <a:xfrm>
            <a:off x="7109883" y="2307557"/>
            <a:ext cx="4243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Montreal Neurological Inst (MNI)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Desikan-Killiany</a:t>
            </a:r>
            <a:r>
              <a:rPr lang="en-US" dirty="0"/>
              <a:t> (DK)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Destrieux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Talairach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38184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DE63FD-23EA-A241-9CF7-FD4B5EDB60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745E2-01BD-254B-B86B-8060B29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</a:t>
            </a:r>
            <a:r>
              <a:rPr lang="en-US" dirty="0" err="1"/>
              <a:t>Coregistration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71BA5-01C6-0C4B-8999-23035E7BB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248" y="1051877"/>
            <a:ext cx="7022198" cy="45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720A5-2101-EE47-B66C-B1958C9C2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A33646-98CF-0745-9EF7-3508C691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Contact Localization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A660D-0D85-A740-9229-B41E9898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512785"/>
            <a:ext cx="4533900" cy="2019300"/>
          </a:xfrm>
          <a:prstGeom prst="rect">
            <a:avLst/>
          </a:prstGeom>
        </p:spPr>
      </p:pic>
      <p:pic>
        <p:nvPicPr>
          <p:cNvPr id="6" name="Picture 3" descr="Screen Clipping">
            <a:extLst>
              <a:ext uri="{FF2B5EF4-FFF2-40B4-BE49-F238E27FC236}">
                <a16:creationId xmlns:a16="http://schemas.microsoft.com/office/drawing/2014/main" id="{C212C176-0CD9-974E-9707-E49B99B23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0"/>
          <a:stretch>
            <a:fillRect/>
          </a:stretch>
        </p:blipFill>
        <p:spPr bwMode="auto">
          <a:xfrm>
            <a:off x="7347489" y="1221427"/>
            <a:ext cx="4414217" cy="260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06DE3-F636-FC45-9D8C-B312381B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2" y="3921985"/>
            <a:ext cx="3088806" cy="26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8D132-1EB4-CA42-887B-4CA528EB9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642A9-5F4D-6547-903D-8385E217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FieldTripToolbox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F5EF-8659-C54F-BEE3-22B5ADD9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632078"/>
            <a:ext cx="10210800" cy="40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8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65E-EE34-6744-897E-3A371C9D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310532" cy="86868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Spatiotemporal-Anatomical Analysis - UMF001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1E83-FA4E-1147-9FF8-7B07CF3C0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9" y="868680"/>
            <a:ext cx="3608043" cy="3703320"/>
          </a:xfrm>
        </p:spPr>
        <p:txBody>
          <a:bodyPr/>
          <a:lstStyle/>
          <a:p>
            <a:r>
              <a:rPr lang="en-US" dirty="0"/>
              <a:t>Clinical Category: 2</a:t>
            </a:r>
          </a:p>
          <a:p>
            <a:r>
              <a:rPr lang="en-US" dirty="0"/>
              <a:t>Engel Score: 1</a:t>
            </a:r>
          </a:p>
          <a:p>
            <a:r>
              <a:rPr lang="en-US" dirty="0"/>
              <a:t>Outcome: S</a:t>
            </a:r>
          </a:p>
          <a:p>
            <a:r>
              <a:rPr lang="en-US" dirty="0"/>
              <a:t>Age: 37</a:t>
            </a:r>
          </a:p>
          <a:p>
            <a:r>
              <a:rPr lang="en-US" dirty="0"/>
              <a:t>Gender: F</a:t>
            </a:r>
          </a:p>
          <a:p>
            <a:r>
              <a:rPr lang="en-US" dirty="0"/>
              <a:t>Treatment: R Anterior Temporal Lobe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C84F5-FF96-FD41-A898-B8ABCB92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21" y="983672"/>
            <a:ext cx="7832436" cy="58743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DA8861-815E-5E48-906A-304076DA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5513"/>
              </p:ext>
            </p:extLst>
          </p:nvPr>
        </p:nvGraphicFramePr>
        <p:xfrm>
          <a:off x="513523" y="4459462"/>
          <a:ext cx="3019136" cy="13317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9136">
                  <a:extLst>
                    <a:ext uri="{9D8B030D-6E8A-4147-A177-3AD203B41FA5}">
                      <a16:colId xmlns:a16="http://schemas.microsoft.com/office/drawing/2014/main" val="4263294132"/>
                    </a:ext>
                  </a:extLst>
                </a:gridCol>
              </a:tblGrid>
              <a:tr h="13317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 Grids of 32 contacts located Right frontal and right temporal; </a:t>
                      </a:r>
                    </a:p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 strips covering </a:t>
                      </a:r>
                      <a:r>
                        <a:rPr lang="en-US" sz="1200" u="none" strike="noStrike" dirty="0" err="1">
                          <a:effectLst/>
                        </a:rPr>
                        <a:t>basta</a:t>
                      </a:r>
                      <a:r>
                        <a:rPr lang="en-US" sz="1200" u="none" strike="noStrike" dirty="0">
                          <a:effectLst/>
                        </a:rPr>
                        <a:t> temporal </a:t>
                      </a:r>
                      <a:r>
                        <a:rPr lang="en-US" sz="1200" u="none" strike="noStrike" dirty="0" err="1">
                          <a:effectLst/>
                        </a:rPr>
                        <a:t>strctures</a:t>
                      </a:r>
                      <a:r>
                        <a:rPr lang="en-US" sz="1200" u="none" strike="noStrike" dirty="0">
                          <a:effectLst/>
                        </a:rPr>
                        <a:t> (1X6) </a:t>
                      </a:r>
                      <a:r>
                        <a:rPr lang="en-US" sz="1200" u="none" strike="noStrike" dirty="0" err="1">
                          <a:effectLst/>
                        </a:rPr>
                        <a:t>towarda</a:t>
                      </a:r>
                      <a:r>
                        <a:rPr lang="en-US" sz="1200" u="none" strike="noStrike" dirty="0">
                          <a:effectLst/>
                        </a:rPr>
                        <a:t> head and tail of hippocampus</a:t>
                      </a:r>
                      <a:endParaRPr lang="en-US" sz="12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444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20708"/>
      </p:ext>
    </p:extLst>
  </p:cSld>
  <p:clrMapOvr>
    <a:masterClrMapping/>
  </p:clrMapOvr>
</p:sld>
</file>

<file path=ppt/theme/theme1.xml><?xml version="1.0" encoding="utf-8"?>
<a:theme xmlns:a="http://schemas.openxmlformats.org/drawingml/2006/main" name="NCSL">
  <a:themeElements>
    <a:clrScheme name="NCS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E85"/>
      </a:accent1>
      <a:accent2>
        <a:srgbClr val="6242A3"/>
      </a:accent2>
      <a:accent3>
        <a:srgbClr val="266FC0"/>
      </a:accent3>
      <a:accent4>
        <a:srgbClr val="AE5CCA"/>
      </a:accent4>
      <a:accent5>
        <a:srgbClr val="B1C5E8"/>
      </a:accent5>
      <a:accent6>
        <a:srgbClr val="15E8EB"/>
      </a:accent6>
      <a:hlink>
        <a:srgbClr val="573A99"/>
      </a:hlink>
      <a:folHlink>
        <a:srgbClr val="A452C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SL powerpoint template (widescreen)" id="{872424D2-BD76-D543-BCA4-09203627F53A}" vid="{01283C39-F784-154E-8186-9695CEF4E1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NCSL powerpoint template (widescreen)</Template>
  <TotalTime>3646</TotalTime>
  <Words>136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Univers LT Std 57 Condensed</vt:lpstr>
      <vt:lpstr>Arial</vt:lpstr>
      <vt:lpstr>Calibri</vt:lpstr>
      <vt:lpstr>Calibri Light</vt:lpstr>
      <vt:lpstr>Times New Roman</vt:lpstr>
      <vt:lpstr>NCSL</vt:lpstr>
      <vt:lpstr>Contact Localization Using T1 MRI and CT Imaging</vt:lpstr>
      <vt:lpstr>Background – Datasets</vt:lpstr>
      <vt:lpstr>Background – Affine Transformations and Coordinate Space</vt:lpstr>
      <vt:lpstr>Background – Pipeline Steps </vt:lpstr>
      <vt:lpstr>Background - Reconstruction</vt:lpstr>
      <vt:lpstr>Background - Coregistration</vt:lpstr>
      <vt:lpstr>Background – Contact Localization</vt:lpstr>
      <vt:lpstr>FieldTripToolbox</vt:lpstr>
      <vt:lpstr>Example Spatiotemporal-Anatomical Analysis - UMF001</vt:lpstr>
      <vt:lpstr>Example Spatiotemporal-Anatomical Analysis - Annotated Via Atlas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Fragility Results –  Per Patient Dataset Analysis </dc:title>
  <dc:creator>Adam Li</dc:creator>
  <cp:lastModifiedBy>Adam Li</cp:lastModifiedBy>
  <cp:revision>87</cp:revision>
  <dcterms:created xsi:type="dcterms:W3CDTF">2018-10-17T21:17:38Z</dcterms:created>
  <dcterms:modified xsi:type="dcterms:W3CDTF">2019-06-18T19:28:21Z</dcterms:modified>
</cp:coreProperties>
</file>